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72" r:id="rId13"/>
    <p:sldId id="265" r:id="rId14"/>
    <p:sldId id="266" r:id="rId15"/>
    <p:sldId id="270" r:id="rId16"/>
    <p:sldId id="267" r:id="rId17"/>
    <p:sldId id="268" r:id="rId18"/>
    <p:sldId id="269" r:id="rId19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354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800212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Al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6400" b="1" spc="-128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t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sz="4800" b="1" spc="-144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17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pPr>
              <a:defRPr sz="1800" b="0" spc="0">
                <a:solidFill>
                  <a:srgbClr val="000000"/>
                </a:solidFill>
              </a:defRPr>
            </a:pPr>
            <a:r>
              <a:rPr sz="6144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America’s History</a:t>
            </a:r>
            <a:r>
              <a:rPr lang="en-US" sz="6144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6144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600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</a:t>
            </a:r>
            <a:r>
              <a:rPr lang="en-US" sz="66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  <a:br>
              <a:rPr lang="en-US" sz="66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sz="6144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EEEEEE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Family in the Era of Containment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679" y="2755224"/>
            <a:ext cx="4703090" cy="6223676"/>
          </a:xfrm>
        </p:spPr>
        <p:txBody>
          <a:bodyPr>
            <a:normAutofit/>
          </a:bodyPr>
          <a:lstStyle/>
          <a:p>
            <a:pPr marL="672719" lvl="1" indent="-342900" defTabSz="309625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89199"/>
                </a:solidFill>
              </a:rPr>
              <a:t>Improving Health and Education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FF"/>
                </a:solidFill>
                <a:latin typeface="Chalkboard"/>
                <a:cs typeface="Chalkboard"/>
              </a:rPr>
              <a:t>New medical advancements reduced mortality rates (and for children)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FF"/>
                </a:solidFill>
                <a:latin typeface="Chalkboard"/>
                <a:cs typeface="Chalkboard"/>
              </a:rPr>
              <a:t>Polio vaccine - Dr. Jonas Salk - gave it away for free!</a:t>
            </a:r>
          </a:p>
          <a:p>
            <a:pPr marL="672719" lvl="1" indent="-342900" defTabSz="309625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89199"/>
                </a:solidFill>
              </a:rPr>
              <a:t>Dr. Benjamin Spock: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FF"/>
                </a:solidFill>
                <a:latin typeface="Chalkboard"/>
                <a:cs typeface="Chalkboard"/>
              </a:rPr>
              <a:t>Common Sense Book of Baby Child Care</a:t>
            </a:r>
          </a:p>
          <a:p>
            <a:pPr marL="1332357" lvl="3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FFFFFF"/>
                </a:solidFill>
                <a:latin typeface="Chalkboard"/>
                <a:cs typeface="Chalkboard"/>
              </a:rPr>
              <a:t>Argued that mothers be available for their </a:t>
            </a:r>
            <a:r>
              <a:rPr lang="en-US" sz="2400" b="1" dirty="0" smtClean="0">
                <a:solidFill>
                  <a:srgbClr val="FFFFFF"/>
                </a:solidFill>
                <a:latin typeface="Chalkboard"/>
                <a:cs typeface="Chalkboard"/>
              </a:rPr>
              <a:t>children</a:t>
            </a:r>
            <a:endParaRPr lang="en-US" sz="2400" b="1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4" name="PittPolioVaccineCo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5574" y="3702331"/>
            <a:ext cx="4191000" cy="2334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24" y="6305550"/>
            <a:ext cx="2095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The American Family in the Era of Containment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10307" y="2773115"/>
            <a:ext cx="11752346" cy="22745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233679">
              <a:spcBef>
                <a:spcPts val="4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B23917"/>
                </a:solidFill>
              </a:rPr>
              <a:t>Women, Work, and Family</a:t>
            </a:r>
          </a:p>
          <a:p>
            <a:pPr marL="534670" lvl="1" indent="-285750" algn="l" defTabSz="233679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Expectation of middle-class women in the 1950s?</a:t>
            </a:r>
          </a:p>
          <a:p>
            <a:pPr marL="783589" lvl="2" indent="-285750" algn="l" defTabSz="233679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Raise children, clean the house, cook - “Cult of Domesticity”</a:t>
            </a:r>
          </a:p>
          <a:p>
            <a:pPr marL="783589" lvl="2" indent="-285750" algn="l" defTabSz="233679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More women began working to help provide for families - most jobs included: nurses, receptionists, etc.</a:t>
            </a:r>
          </a:p>
          <a:p>
            <a:pPr marL="1032510" lvl="3" indent="-285750" algn="l" defTabSz="233679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Women were paid less than men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80" y="5661660"/>
            <a:ext cx="31623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644" y="6200140"/>
            <a:ext cx="2295912" cy="1541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4880" y="8162726"/>
            <a:ext cx="127000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spc="0" normalizeH="0" baseline="0" dirty="0" smtClean="0">
                <a:ln>
                  <a:noFill/>
                </a:ln>
                <a:solidFill>
                  <a:srgbClr val="EEEEEE"/>
                </a:solidFill>
                <a:effectLst/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Men 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EEEEEE"/>
              </a:solidFill>
              <a:effectLst/>
              <a:uFillTx/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4480" y="7765852"/>
            <a:ext cx="1307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Women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40" y="5339080"/>
            <a:ext cx="2540000" cy="3200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American Family in the Era of Containment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153" y="2926080"/>
            <a:ext cx="5908460" cy="6437376"/>
          </a:xfrm>
        </p:spPr>
        <p:txBody>
          <a:bodyPr>
            <a:normAutofit/>
          </a:bodyPr>
          <a:lstStyle/>
          <a:p>
            <a:pPr lvl="0" defTabSz="233679">
              <a:spcBef>
                <a:spcPts val="0"/>
              </a:spcBef>
              <a:buFont typeface="Wingdings" charset="2"/>
              <a:buChar char="²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B23917"/>
                </a:solidFill>
              </a:rPr>
              <a:t>Challenging Middle-Class Morality</a:t>
            </a:r>
          </a:p>
          <a:p>
            <a:pPr marL="534670" lvl="1" indent="-285750" defTabSz="233679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89199"/>
                </a:solidFill>
              </a:rPr>
              <a:t>Alfred Kinsey:</a:t>
            </a:r>
          </a:p>
          <a:p>
            <a:pPr marL="783589" lvl="2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Researched sexual practices of Americans</a:t>
            </a:r>
          </a:p>
          <a:p>
            <a:pPr marL="783589" lvl="2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Americans were much more sexually active than most believed </a:t>
            </a:r>
          </a:p>
          <a:p>
            <a:pPr marL="534670" lvl="1" indent="-285750" defTabSz="233679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89199"/>
                </a:solidFill>
              </a:rPr>
              <a:t>The Homophile Movement:</a:t>
            </a:r>
          </a:p>
          <a:p>
            <a:pPr marL="783589" lvl="2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Kinsey revealed that homosexuality was more common than believed, especially among men</a:t>
            </a:r>
          </a:p>
          <a:p>
            <a:pPr marL="783589" lvl="2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Homosexuals faced discrimination throughout the 1950s and 1960s</a:t>
            </a:r>
          </a:p>
          <a:p>
            <a:pPr marL="1032510" lvl="3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1969 - Stonewall Riots - Gay Rights Movement began</a:t>
            </a:r>
          </a:p>
          <a:p>
            <a:pPr marL="534670" lvl="1" indent="-285750" defTabSz="233679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089199"/>
                </a:solidFill>
              </a:rPr>
              <a:t>Media to Morality:</a:t>
            </a:r>
          </a:p>
          <a:p>
            <a:pPr marL="783589" lvl="2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Fear that comic books encouraged crime among youth</a:t>
            </a:r>
          </a:p>
          <a:p>
            <a:pPr marL="783589" lvl="2" indent="-285750" defTabSz="233679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Playboy was founded in 1953 - challenged societal norms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3141979"/>
            <a:ext cx="4130040" cy="59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7479745" y="2773114"/>
            <a:ext cx="4993670" cy="65599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68045">
              <a:spcBef>
                <a:spcPts val="2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B23917"/>
                </a:solidFill>
              </a:rPr>
              <a:t>The Postwar Housing Boom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1 out of 3 Americans lived in suburbs by 1960</a:t>
            </a:r>
          </a:p>
          <a:p>
            <a:pPr marL="1176147" lvl="2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Aided by cars, and highways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089199"/>
                </a:solidFill>
              </a:rPr>
              <a:t>William Levitt and the FHA</a:t>
            </a:r>
          </a:p>
          <a:p>
            <a:pPr marL="1176147" lvl="2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Introduced mass-production of houses (Levittown)</a:t>
            </a:r>
          </a:p>
          <a:p>
            <a:pPr marL="1568195" lvl="3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Cheap houses, similar styles, excluded African Americans</a:t>
            </a:r>
          </a:p>
          <a:p>
            <a:pPr marL="1176147" lvl="2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Federal Housing Administration (FHA)</a:t>
            </a:r>
          </a:p>
          <a:p>
            <a:pPr marL="1568195" lvl="3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Provided mortgages with little </a:t>
            </a:r>
            <a:r>
              <a:rPr lang="en-US" sz="2142" b="1" dirty="0" smtClean="0">
                <a:solidFill>
                  <a:srgbClr val="FFFFFF"/>
                </a:solidFill>
                <a:latin typeface="Chalkboard"/>
                <a:cs typeface="Chalkboard"/>
              </a:rPr>
              <a:t>money</a:t>
            </a:r>
            <a:r>
              <a:rPr sz="2142" b="1" dirty="0" smtClean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down</a:t>
            </a:r>
          </a:p>
          <a:p>
            <a:pPr marL="1568195" lvl="3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Helped increase home ownership drastically</a:t>
            </a:r>
          </a:p>
          <a:p>
            <a:pPr marL="1176147" lvl="2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board"/>
                <a:cs typeface="Chalkboard"/>
              </a:rPr>
              <a:t>Despite the Supreme Court’s ruling, racial discrimination in housing persisted</a:t>
            </a:r>
          </a:p>
        </p:txBody>
      </p:sp>
      <p:pic>
        <p:nvPicPr>
          <p:cNvPr id="79" name="720px-US-FederalHousingAdmin-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1989" y="6618477"/>
            <a:ext cx="3786192" cy="236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941319"/>
            <a:ext cx="3881120" cy="2561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880" y="4102100"/>
            <a:ext cx="2468880" cy="2349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398202" y="2773114"/>
            <a:ext cx="5047482" cy="65599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14781">
              <a:spcBef>
                <a:spcPts val="0"/>
              </a:spcBef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sz="2414" dirty="0">
                <a:solidFill>
                  <a:srgbClr val="B23917"/>
                </a:solidFill>
              </a:rPr>
              <a:t>The Postwar Housing Boom</a:t>
            </a:r>
          </a:p>
          <a:p>
            <a:pPr marL="883665" lvl="1" indent="-441832" defTabSz="414781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14" dirty="0">
                <a:solidFill>
                  <a:srgbClr val="089199"/>
                </a:solidFill>
              </a:rPr>
              <a:t>Interstate Highways</a:t>
            </a:r>
          </a:p>
          <a:p>
            <a:pPr marL="1325498" lvl="2" indent="-441832" defTabSz="41478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14" dirty="0">
                <a:solidFill>
                  <a:srgbClr val="FFFFFF"/>
                </a:solidFill>
                <a:latin typeface="Chalkduster"/>
                <a:cs typeface="Chalkduster"/>
              </a:rPr>
              <a:t>National Interstate and Defense Highways Act</a:t>
            </a:r>
          </a:p>
          <a:p>
            <a:pPr marL="1767331" lvl="3" indent="-441832" defTabSz="414781">
              <a:spcBef>
                <a:spcPts val="0"/>
              </a:spcBef>
              <a:buFont typeface="Wingdings" charset="2"/>
              <a:buChar char="ü"/>
              <a:defRPr sz="1800">
                <a:solidFill>
                  <a:srgbClr val="000000"/>
                </a:solidFill>
              </a:defRPr>
            </a:pPr>
            <a:r>
              <a:rPr sz="2414" dirty="0">
                <a:solidFill>
                  <a:srgbClr val="FFFFFF"/>
                </a:solidFill>
                <a:latin typeface="Chalkduster"/>
                <a:cs typeface="Chalkduster"/>
              </a:rPr>
              <a:t>Created under Eisenhower’s administration</a:t>
            </a:r>
          </a:p>
          <a:p>
            <a:pPr marL="1767331" lvl="3" indent="-441832" defTabSz="414781">
              <a:spcBef>
                <a:spcPts val="0"/>
              </a:spcBef>
              <a:buFont typeface="Wingdings" charset="2"/>
              <a:buChar char="ü"/>
              <a:defRPr sz="1800">
                <a:solidFill>
                  <a:srgbClr val="000000"/>
                </a:solidFill>
              </a:defRPr>
            </a:pPr>
            <a:r>
              <a:rPr sz="2414" dirty="0">
                <a:solidFill>
                  <a:srgbClr val="FFFFFF"/>
                </a:solidFill>
                <a:latin typeface="Chalkduster"/>
                <a:cs typeface="Chalkduster"/>
              </a:rPr>
              <a:t>Over 42,000 miles of highways - would aid in a nuclear attack</a:t>
            </a:r>
          </a:p>
          <a:p>
            <a:pPr marL="2209164" lvl="4" indent="-441832" defTabSz="414781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14" dirty="0">
                <a:solidFill>
                  <a:srgbClr val="FFFFFF"/>
                </a:solidFill>
                <a:latin typeface="Chalkduster"/>
                <a:cs typeface="Chalkduster"/>
              </a:rPr>
              <a:t>Led to the growth of hotel and food industries </a:t>
            </a:r>
            <a:r>
              <a:rPr sz="2414" dirty="0" smtClean="0">
                <a:solidFill>
                  <a:srgbClr val="FFFFFF"/>
                </a:solidFill>
                <a:latin typeface="Chalkduster"/>
                <a:cs typeface="Chalkduster"/>
              </a:rPr>
              <a:t>throughout</a:t>
            </a:r>
            <a:endParaRPr sz="2414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83" name="Map_of_current_Interstat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1921" y="3271828"/>
            <a:ext cx="5843832" cy="1741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780" y="5628640"/>
            <a:ext cx="3365500" cy="2425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Suburban 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3263900"/>
            <a:ext cx="12398080" cy="2074346"/>
          </a:xfrm>
        </p:spPr>
        <p:txBody>
          <a:bodyPr/>
          <a:lstStyle/>
          <a:p>
            <a:pPr marL="883665" lvl="1" indent="-441832" defTabSz="414781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lang="en-US" sz="2414" dirty="0">
                <a:solidFill>
                  <a:srgbClr val="089199"/>
                </a:solidFill>
              </a:rPr>
              <a:t>Fast Food and Shopping Malls</a:t>
            </a:r>
          </a:p>
          <a:p>
            <a:pPr marL="1325498" lvl="2" indent="-441832" defTabSz="41478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414" dirty="0">
                <a:solidFill>
                  <a:srgbClr val="FFFFFF"/>
                </a:solidFill>
                <a:latin typeface="Chalkduster"/>
                <a:cs typeface="Chalkduster"/>
              </a:rPr>
              <a:t>Ray Kroc - purchased McDonald’s - used </a:t>
            </a:r>
            <a:r>
              <a:rPr lang="en-US" sz="2414" dirty="0" err="1">
                <a:solidFill>
                  <a:srgbClr val="FFFFFF"/>
                </a:solidFill>
                <a:latin typeface="Chalkduster"/>
                <a:cs typeface="Chalkduster"/>
              </a:rPr>
              <a:t>Taylorism</a:t>
            </a:r>
            <a:r>
              <a:rPr lang="en-US" sz="2414" dirty="0">
                <a:solidFill>
                  <a:srgbClr val="FFFFFF"/>
                </a:solidFill>
                <a:latin typeface="Chalkduster"/>
                <a:cs typeface="Chalkduster"/>
              </a:rPr>
              <a:t> techniques to mass produce hamburgers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5259020"/>
            <a:ext cx="2844800" cy="345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20" y="6339840"/>
            <a:ext cx="1064260" cy="904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4589780"/>
            <a:ext cx="3964940" cy="246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1400" y="7053580"/>
            <a:ext cx="3964940" cy="210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7040" y="5494020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27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38493" y="2751588"/>
            <a:ext cx="5514236" cy="65599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defTabSz="397256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B23917"/>
                </a:solidFill>
              </a:rPr>
              <a:t>Rise of the Sunbelt</a:t>
            </a:r>
          </a:p>
          <a:p>
            <a:pPr marL="846327" lvl="1" indent="-423163" defTabSz="397256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  <a:latin typeface="Chalkduster"/>
                <a:cs typeface="Chalkduster"/>
              </a:rPr>
              <a:t>What is the Sunbelt?</a:t>
            </a:r>
          </a:p>
          <a:p>
            <a:pPr marL="1269491" lvl="2" indent="-423163" defTabSz="397256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  <a:latin typeface="Chalkduster"/>
                <a:cs typeface="Chalkduster"/>
              </a:rPr>
              <a:t>States located in the South and Southwest portion of the US</a:t>
            </a:r>
          </a:p>
          <a:p>
            <a:pPr marL="1269491" lvl="2" indent="-423163" defTabSz="397256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  <a:latin typeface="Chalkduster"/>
                <a:cs typeface="Chalkduster"/>
              </a:rPr>
              <a:t>Industries blossomed (especially military bases) - warm weather and low taxes</a:t>
            </a:r>
          </a:p>
          <a:p>
            <a:pPr marL="1269491" lvl="2" indent="-423163" defTabSz="397256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  <a:latin typeface="Chalkduster"/>
                <a:cs typeface="Chalkduster"/>
              </a:rPr>
              <a:t>A trend since WWII is an increase in population in Sunbelt states</a:t>
            </a:r>
          </a:p>
          <a:p>
            <a:pPr lvl="0" defTabSz="397256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B23917"/>
                </a:solidFill>
              </a:rPr>
              <a:t>Two Societies: Urban and Suburban</a:t>
            </a:r>
          </a:p>
          <a:p>
            <a:pPr marL="846327" lvl="1" indent="-423163" defTabSz="397256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  <a:latin typeface="Chalkduster"/>
                <a:cs typeface="Chalkduster"/>
              </a:rPr>
              <a:t>As many whites moved to the suburbs (often referred to as “white-flight), African Americans moved to cities in large numbers </a:t>
            </a:r>
          </a:p>
          <a:p>
            <a:pPr marL="846327" lvl="1" indent="-423163" defTabSz="397256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  <a:latin typeface="Chalkduster"/>
                <a:cs typeface="Chalkduster"/>
              </a:rPr>
              <a:t>Kerner Commission - government commission that stated the country is “moving towards two societies, one black, one white, separate and unequal.”</a:t>
            </a:r>
          </a:p>
        </p:txBody>
      </p:sp>
      <p:pic>
        <p:nvPicPr>
          <p:cNvPr id="88" name="800px-Otto_Kerner_196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240" y="3688080"/>
            <a:ext cx="4551679" cy="5121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A Suburban Nation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430488" y="2773114"/>
            <a:ext cx="6069893" cy="65599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68045">
              <a:spcBef>
                <a:spcPts val="2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089199"/>
                </a:solidFill>
              </a:rPr>
              <a:t>The Urban Crisis: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duster"/>
                <a:cs typeface="Chalkduster"/>
              </a:rPr>
              <a:t>Many African Americans that lived in cities lived in old apartment buildings and received low paying jobs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b="1" dirty="0">
                <a:solidFill>
                  <a:srgbClr val="FFFFFF"/>
                </a:solidFill>
                <a:latin typeface="Chalkduster"/>
                <a:cs typeface="Chalkduster"/>
              </a:rPr>
              <a:t>Urban renewal - push to destroy old buildings </a:t>
            </a:r>
          </a:p>
          <a:p>
            <a:pPr lvl="0" defTabSz="368045">
              <a:spcBef>
                <a:spcPts val="2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089199"/>
                </a:solidFill>
              </a:rPr>
              <a:t>Urban Immigrants: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FFFFFF"/>
                </a:solidFill>
                <a:latin typeface="Chalkduster"/>
                <a:cs typeface="Chalkduster"/>
              </a:rPr>
              <a:t>Chinese Exclusion Act was repealed in 1943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FFFFFF"/>
                </a:solidFill>
                <a:latin typeface="Chalkduster"/>
                <a:cs typeface="Chalkduster"/>
              </a:rPr>
              <a:t>Many Mexicans from the Bracero program remained in the US after it ended in 1964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FFFFFF"/>
                </a:solidFill>
                <a:latin typeface="Chalkduster"/>
                <a:cs typeface="Chalkduster"/>
              </a:rPr>
              <a:t>Puerto Ricans migrated to the US in large numbers </a:t>
            </a:r>
          </a:p>
          <a:p>
            <a:pPr marL="1176147" lvl="2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FFFFFF"/>
                </a:solidFill>
                <a:latin typeface="Chalkduster"/>
                <a:cs typeface="Chalkduster"/>
              </a:rPr>
              <a:t>Higher population in NYC than San Juan</a:t>
            </a:r>
          </a:p>
          <a:p>
            <a:pPr marL="784097" lvl="1" indent="-392048" defTabSz="368045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142" dirty="0">
                <a:solidFill>
                  <a:srgbClr val="FFFFFF"/>
                </a:solidFill>
                <a:latin typeface="Chalkduster"/>
                <a:cs typeface="Chalkduster"/>
              </a:rPr>
              <a:t>After Fidel Castro gained power in Cuba in 1959, many Cubans fled to the US, especially in Miami</a:t>
            </a:r>
          </a:p>
        </p:txBody>
      </p:sp>
      <p:pic>
        <p:nvPicPr>
          <p:cNvPr id="92" name="552px-The_only_one_barred_out_cph.3b4868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1095" y="5725700"/>
            <a:ext cx="4059005" cy="3765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9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8749749">
            <a:off x="7396085" y="7468175"/>
            <a:ext cx="5260484" cy="413093"/>
          </a:xfrm>
          <a:prstGeom prst="rect">
            <a:avLst/>
          </a:prstGeom>
        </p:spPr>
      </p:pic>
      <p:pic>
        <p:nvPicPr>
          <p:cNvPr id="95" name="Picture 9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858331">
            <a:off x="7236927" y="7458430"/>
            <a:ext cx="5682354" cy="413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420" y="2999740"/>
            <a:ext cx="3530600" cy="2298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lang="en-US" sz="4800" b="1" spc="-144" dirty="0" smtClean="0">
                <a:solidFill>
                  <a:srgbClr val="EEEEEE"/>
                </a:solidFill>
              </a:rPr>
              <a:t>The</a:t>
            </a:r>
            <a:r>
              <a:rPr sz="4800" b="1" spc="-144" dirty="0" smtClean="0">
                <a:solidFill>
                  <a:srgbClr val="EEEEEE"/>
                </a:solidFill>
              </a:rPr>
              <a:t> </a:t>
            </a:r>
            <a:r>
              <a:rPr sz="4800" b="1" spc="-144" dirty="0">
                <a:solidFill>
                  <a:srgbClr val="EEEEEE"/>
                </a:solidFill>
              </a:rPr>
              <a:t>Recap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1270000" y="2820590"/>
            <a:ext cx="10464800" cy="64952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EEEEEE"/>
                </a:solidFill>
                <a:latin typeface="Chalkduster"/>
                <a:cs typeface="Chalkduster"/>
              </a:rPr>
              <a:t>***</a:t>
            </a:r>
            <a:r>
              <a:rPr sz="2800" b="1" dirty="0" smtClean="0">
                <a:solidFill>
                  <a:srgbClr val="EEEEEE"/>
                </a:solidFill>
                <a:latin typeface="Chalkduster"/>
                <a:cs typeface="Chalkduster"/>
              </a:rPr>
              <a:t>Military</a:t>
            </a: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-Industrial </a:t>
            </a:r>
            <a:r>
              <a:rPr sz="2800" b="1" dirty="0" smtClean="0">
                <a:solidFill>
                  <a:srgbClr val="EEEEEE"/>
                </a:solidFill>
                <a:latin typeface="Chalkduster"/>
                <a:cs typeface="Chalkduster"/>
              </a:rPr>
              <a:t>Complex</a:t>
            </a:r>
            <a:r>
              <a:rPr lang="en-US" sz="2800" b="1" dirty="0" smtClean="0">
                <a:solidFill>
                  <a:srgbClr val="EEEEEE"/>
                </a:solidFill>
                <a:latin typeface="Chalkduster"/>
                <a:cs typeface="Chalkduster"/>
              </a:rPr>
              <a:t>***</a:t>
            </a:r>
            <a:endParaRPr sz="2800" b="1" dirty="0">
              <a:solidFill>
                <a:srgbClr val="EEEEEE"/>
              </a:solidFill>
              <a:latin typeface="Chalkduster"/>
              <a:cs typeface="Chalkduster"/>
            </a:endParaRP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The Affluent America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The GI Bill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Beatniks - similar to the Lost Generation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Short-term and long-term impacts of the Baby Boom Generation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The 1950s “family” and the role of women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Levittown and the FHA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Interstate Highways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Growth of the Sunbelt</a:t>
            </a:r>
          </a:p>
          <a:p>
            <a:pPr lvl="0" defTabSz="362204">
              <a:spcBef>
                <a:spcPts val="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duster"/>
                <a:cs typeface="Chalkduster"/>
              </a:rPr>
              <a:t>White-flight and its impacts on cities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502446" y="4008351"/>
            <a:ext cx="4981178" cy="37437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9818" lvl="0" indent="-329818" defTabSz="309625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B23917"/>
                </a:solidFill>
              </a:rPr>
              <a:t>Economy: From Recovery to Dominance</a:t>
            </a:r>
          </a:p>
          <a:p>
            <a:pPr marL="659637" lvl="1" indent="-329818" defTabSz="309625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89199"/>
                </a:solidFill>
              </a:rPr>
              <a:t>The Bretton Woods System:</a:t>
            </a:r>
          </a:p>
          <a:p>
            <a:pPr marL="1002538" lvl="2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board"/>
                <a:cs typeface="Chalkboard"/>
              </a:rPr>
              <a:t>Creation of the World Bank - gave loans to countries in the 3rd world and those destroyed by war</a:t>
            </a:r>
          </a:p>
          <a:p>
            <a:pPr marL="1002538" lvl="2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EEEEEE"/>
                </a:solidFill>
                <a:latin typeface="Chalkboard"/>
                <a:cs typeface="Chalkboard"/>
              </a:rPr>
              <a:t>International Monetary Fund (IMF) - established to stabilize currencies around the world </a:t>
            </a:r>
          </a:p>
        </p:txBody>
      </p:sp>
      <p:pic>
        <p:nvPicPr>
          <p:cNvPr id="46" name="Eisenhower_in_the_Oval_Offic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2258" y="2866549"/>
            <a:ext cx="3771900" cy="1674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040" y="2866549"/>
            <a:ext cx="3106420" cy="1674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00" y="4734560"/>
            <a:ext cx="5080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498" y="6405880"/>
            <a:ext cx="4170680" cy="2692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Postwar Prosperity and the Affluent Society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2722880"/>
            <a:ext cx="11145520" cy="3982720"/>
          </a:xfrm>
        </p:spPr>
        <p:txBody>
          <a:bodyPr>
            <a:normAutofit/>
          </a:bodyPr>
          <a:lstStyle/>
          <a:p>
            <a:pPr marL="659637" lvl="1" indent="-329818" defTabSz="309625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89199"/>
                </a:solidFill>
              </a:rPr>
              <a:t>The Military-Industrial Complex</a:t>
            </a:r>
          </a:p>
          <a:p>
            <a:pPr marL="1002538" lvl="2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Industries that benefitted from government contracts for military supplies</a:t>
            </a:r>
          </a:p>
          <a:p>
            <a:pPr marL="1332357" lvl="3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Boeing, General Electric, etc. </a:t>
            </a:r>
          </a:p>
          <a:p>
            <a:pPr marL="1002538" lvl="2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Eisenhower warned of the dangers of this in his Farewell Address</a:t>
            </a:r>
          </a:p>
          <a:p>
            <a:pPr marL="1002538" lvl="2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Military spending increasingly consumed more of the nation’s GDP</a:t>
            </a:r>
          </a:p>
          <a:p>
            <a:pPr marL="1002538" lvl="2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Soviet launch of Sputnik - led to the Space Race</a:t>
            </a:r>
          </a:p>
          <a:p>
            <a:pPr marL="1332357" lvl="3" indent="-342900" defTabSz="309625">
              <a:spcBef>
                <a:spcPts val="4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US passed the National Defense Education Act - increased funding for education, especially in science and math </a:t>
            </a:r>
          </a:p>
        </p:txBody>
      </p:sp>
      <p:pic>
        <p:nvPicPr>
          <p:cNvPr id="4" name="446px-Sputnik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093" y="6705600"/>
            <a:ext cx="2866732" cy="2445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460" y="6471920"/>
            <a:ext cx="3225800" cy="252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20" y="6471920"/>
            <a:ext cx="3614420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6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6026843" y="2357008"/>
            <a:ext cx="6342985" cy="7244869"/>
          </a:xfrm>
          <a:prstGeom prst="rect">
            <a:avLst/>
          </a:prstGeom>
        </p:spPr>
        <p:txBody>
          <a:bodyPr/>
          <a:lstStyle/>
          <a:p>
            <a:pPr marL="429387" lvl="0" indent="-429387" defTabSz="40309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 dirty="0">
                <a:solidFill>
                  <a:srgbClr val="B23917"/>
                </a:solidFill>
              </a:rPr>
              <a:t>Economy: From Recovery to Dominance</a:t>
            </a:r>
          </a:p>
          <a:p>
            <a:pPr marL="858774" lvl="1" indent="-429387" defTabSz="40309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 dirty="0">
                <a:solidFill>
                  <a:srgbClr val="089199"/>
                </a:solidFill>
              </a:rPr>
              <a:t>Corporate Power:</a:t>
            </a:r>
          </a:p>
          <a:p>
            <a:pPr marL="1288161" lvl="2" indent="-429387" defTabSz="40309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46" b="1" dirty="0">
                <a:solidFill>
                  <a:srgbClr val="EEEEEE"/>
                </a:solidFill>
                <a:latin typeface="Chalkboard"/>
                <a:cs typeface="Chalkboard"/>
              </a:rPr>
              <a:t>Corporations grew in power and had a large share of their markets</a:t>
            </a:r>
          </a:p>
          <a:p>
            <a:pPr marL="1288161" lvl="2" indent="-429387" defTabSz="40309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346" b="1" dirty="0">
                <a:solidFill>
                  <a:srgbClr val="EEEEEE"/>
                </a:solidFill>
                <a:latin typeface="Chalkboard"/>
                <a:cs typeface="Chalkboard"/>
              </a:rPr>
              <a:t>Mechanization replaced factory workers (Continuity - mechanization replaced farmers in the late 19th century) </a:t>
            </a:r>
          </a:p>
          <a:p>
            <a:pPr marL="858774" lvl="1" indent="-429387" defTabSz="40309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 dirty="0">
                <a:solidFill>
                  <a:srgbClr val="089199"/>
                </a:solidFill>
              </a:rPr>
              <a:t>The Economic Record: </a:t>
            </a:r>
          </a:p>
          <a:p>
            <a:pPr marL="1288161" lvl="2" indent="-429387" defTabSz="40309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 b="1" dirty="0">
                <a:solidFill>
                  <a:srgbClr val="FFFFFF"/>
                </a:solidFill>
                <a:latin typeface="Chalkboard"/>
                <a:cs typeface="Chalkboard"/>
              </a:rPr>
              <a:t>The Affluent Society - argued that the poor were not the focus of politicians and economists</a:t>
            </a:r>
          </a:p>
          <a:p>
            <a:pPr marL="1288161" lvl="2" indent="-429387" defTabSz="40309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 b="1" dirty="0">
                <a:solidFill>
                  <a:srgbClr val="FFFFFF"/>
                </a:solidFill>
                <a:latin typeface="Chalkboard"/>
                <a:cs typeface="Chalkboard"/>
              </a:rPr>
              <a:t>The Other America - Michael Harrington - focused on the poor in America</a:t>
            </a:r>
          </a:p>
          <a:p>
            <a:pPr marL="1717548" lvl="3" indent="-429387" defTabSz="40309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6" b="1" dirty="0">
                <a:solidFill>
                  <a:srgbClr val="FFFFFF"/>
                </a:solidFill>
                <a:latin typeface="Chalkboard"/>
                <a:cs typeface="Chalkboard"/>
              </a:rPr>
              <a:t>Helped influence LBJ’s Great Society in the 1960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3200400"/>
            <a:ext cx="3825240" cy="249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" y="6248400"/>
            <a:ext cx="3825240" cy="22453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312104" y="2773114"/>
            <a:ext cx="5424160" cy="65599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9818" lvl="0" indent="-329818" defTabSz="30962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B23917"/>
                </a:solidFill>
              </a:rPr>
              <a:t>A Nation of Consumers</a:t>
            </a:r>
          </a:p>
          <a:p>
            <a:pPr marL="672719" lvl="1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American Typewriter"/>
                <a:cs typeface="American Typewriter"/>
              </a:rPr>
              <a:t>The 1950s could be compared to the 1920s - new consumer products, media (tv), and mass consumption</a:t>
            </a:r>
          </a:p>
          <a:p>
            <a:pPr marL="659637" lvl="1" indent="-329818" defTabSz="30962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89199"/>
                </a:solidFill>
              </a:rPr>
              <a:t>The G.I. Bill: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EEEEEE"/>
                </a:solidFill>
                <a:latin typeface="American Typewriter"/>
                <a:cs typeface="American Typewriter"/>
              </a:rPr>
              <a:t>Provided education opportunities for returning soldiers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EEEEEE"/>
                </a:solidFill>
                <a:latin typeface="American Typewriter"/>
                <a:cs typeface="American Typewriter"/>
              </a:rPr>
              <a:t>Over 7 million veterans attended college or trade schools in the 1950s -&gt; higher paying workforce 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EEEEEE"/>
                </a:solidFill>
                <a:latin typeface="American Typewriter"/>
                <a:cs typeface="American Typewriter"/>
              </a:rPr>
              <a:t>Veterans Administration (VA):</a:t>
            </a:r>
          </a:p>
          <a:p>
            <a:pPr marL="1332357" lvl="3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EEEEEE"/>
                </a:solidFill>
                <a:latin typeface="American Typewriter"/>
                <a:cs typeface="American Typewriter"/>
              </a:rPr>
              <a:t>Provided home loans for veterans</a:t>
            </a:r>
          </a:p>
          <a:p>
            <a:pPr marL="659637" lvl="1" indent="-329818" defTabSz="30962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89199"/>
                </a:solidFill>
              </a:rPr>
              <a:t>Trade Unions: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American Typewriter"/>
                <a:cs typeface="American Typewriter"/>
              </a:rPr>
              <a:t>Union membership increased in the 1940s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American Typewriter"/>
                <a:cs typeface="American Typewriter"/>
              </a:rPr>
              <a:t>Income rose for many workers in the 1950s</a:t>
            </a:r>
          </a:p>
          <a:p>
            <a:pPr marL="1002538" lvl="2" indent="-342900" defTabSz="30962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American Typewriter"/>
                <a:cs typeface="American Typewriter"/>
              </a:rPr>
              <a:t>Health insurance and pensions were provided through many contracts</a:t>
            </a:r>
          </a:p>
        </p:txBody>
      </p:sp>
      <p:pic>
        <p:nvPicPr>
          <p:cNvPr id="54" name="Seal_of_the_U.S._Department_of_Veterans_Affair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511" y="2916331"/>
            <a:ext cx="3147136" cy="2927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024" y="3343051"/>
            <a:ext cx="2818456" cy="227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820" y="6311900"/>
            <a:ext cx="3378200" cy="2400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8082429" y="2773114"/>
            <a:ext cx="4261840" cy="655999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3163" lvl="0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B23917"/>
                </a:solidFill>
              </a:rPr>
              <a:t>A Nation of Consumers</a:t>
            </a:r>
          </a:p>
          <a:p>
            <a:pPr marL="846327" lvl="1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089199"/>
                </a:solidFill>
              </a:rPr>
              <a:t>Houses, Cars, and Children:</a:t>
            </a:r>
          </a:p>
          <a:p>
            <a:pPr marL="1269491" lvl="2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EEEEEE"/>
                </a:solidFill>
              </a:rPr>
              <a:t>Many families purchased homes and cars in the 1950s</a:t>
            </a:r>
          </a:p>
          <a:p>
            <a:pPr marL="1269491" lvl="2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EEEEEE"/>
                </a:solidFill>
              </a:rPr>
              <a:t>25 million homes between 1945 and 1970!</a:t>
            </a:r>
          </a:p>
          <a:p>
            <a:pPr marL="1269491" lvl="2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EEEEEE"/>
                </a:solidFill>
              </a:rPr>
              <a:t>Most homes had TVs, which promoted consumer products</a:t>
            </a:r>
          </a:p>
          <a:p>
            <a:pPr marL="846327" lvl="1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089199"/>
                </a:solidFill>
              </a:rPr>
              <a:t>Television:</a:t>
            </a:r>
          </a:p>
          <a:p>
            <a:pPr marL="1269491" lvl="2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</a:rPr>
              <a:t>TV shows focused predominantly on:</a:t>
            </a:r>
          </a:p>
          <a:p>
            <a:pPr marL="1692655" lvl="3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</a:rPr>
              <a:t>White, middle-class, suburban families, where mothers were housewives </a:t>
            </a:r>
          </a:p>
          <a:p>
            <a:pPr marL="1692655" lvl="3" indent="-423163" defTabSz="39725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12" dirty="0">
                <a:solidFill>
                  <a:srgbClr val="FFFFFF"/>
                </a:solidFill>
              </a:rPr>
              <a:t>Leave it to Beaver, Father Knows Best</a:t>
            </a:r>
          </a:p>
        </p:txBody>
      </p:sp>
      <p:pic>
        <p:nvPicPr>
          <p:cNvPr id="58" name="470px-Cleaver_family_Leave_it_to_Beaver_196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899" y="3022151"/>
            <a:ext cx="3003256" cy="267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20" y="3022150"/>
            <a:ext cx="3728720" cy="2671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6286500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360" y="6047740"/>
            <a:ext cx="2895600" cy="2806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516588" y="2443110"/>
            <a:ext cx="6037606" cy="689000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38835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B23917"/>
                </a:solidFill>
              </a:rPr>
              <a:t>Youth Culture</a:t>
            </a:r>
          </a:p>
          <a:p>
            <a:pPr marL="721868" lvl="1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Teenagers were often targeted by advertisers to buy products</a:t>
            </a:r>
          </a:p>
          <a:p>
            <a:pPr marL="721868" lvl="1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Movies glorified young, rebellious men - Rebel Without a Cause</a:t>
            </a:r>
          </a:p>
          <a:p>
            <a:pPr marL="721868" lvl="1" indent="-360934" defTabSz="338835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89199"/>
                </a:solidFill>
              </a:rPr>
              <a:t>Rock n’ Roll</a:t>
            </a:r>
          </a:p>
          <a:p>
            <a:pPr marL="1082801" lvl="2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EEEEEE"/>
                </a:solidFill>
              </a:rPr>
              <a:t>Alan Freed played “race” records over Cleveland airways</a:t>
            </a:r>
          </a:p>
          <a:p>
            <a:pPr marL="1082801" lvl="2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EEEEEE"/>
                </a:solidFill>
              </a:rPr>
              <a:t>Some of Elvis Presley’s songs were covers of black artists</a:t>
            </a:r>
          </a:p>
          <a:p>
            <a:pPr marL="721868" lvl="1" indent="-360934" defTabSz="338835">
              <a:spcBef>
                <a:spcPts val="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089199"/>
                </a:solidFill>
              </a:rPr>
              <a:t>Cultural Dissenters:</a:t>
            </a:r>
          </a:p>
          <a:p>
            <a:pPr marL="1082801" lvl="2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Beats (Beatniks, Beat Generation)</a:t>
            </a:r>
          </a:p>
          <a:p>
            <a:pPr marL="1443736" lvl="3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Writers that criticized middle-class values and culture</a:t>
            </a:r>
          </a:p>
          <a:p>
            <a:pPr marL="1443736" lvl="3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Similar to the Lost Generation of the 1920s (F. Scott Fitzgerald) </a:t>
            </a:r>
          </a:p>
          <a:p>
            <a:pPr marL="1804669" lvl="4" indent="-360934" defTabSz="338835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Jack Kerouac - On The Road</a:t>
            </a:r>
          </a:p>
        </p:txBody>
      </p:sp>
      <p:pic>
        <p:nvPicPr>
          <p:cNvPr id="62" name="Elvis_Presley_promoting_Jailhouse_Ro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7342" y="2969428"/>
            <a:ext cx="2407858" cy="246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429px-Jack_Kerouac_Naval_Reserve_Enlistment,_19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2860" y="5854851"/>
            <a:ext cx="2716360" cy="3266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760" y="6492240"/>
            <a:ext cx="275214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560" y="2969428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>
                <a:solidFill>
                  <a:srgbClr val="EEEEEE"/>
                </a:solidFill>
              </a:rPr>
              <a:t>Postwar Prosperity and the Affluent Society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688782" y="2773114"/>
            <a:ext cx="6220565" cy="65599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B23917"/>
                </a:solidFill>
              </a:rPr>
              <a:t>Religion and the Middle Class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FFFF"/>
                </a:solidFill>
                <a:latin typeface="Chalkboard"/>
                <a:cs typeface="Chalkboard"/>
              </a:rPr>
              <a:t>Billy Graham - influential evangelical preacher of </a:t>
            </a:r>
            <a:r>
              <a:rPr sz="3400" b="1" dirty="0" smtClean="0">
                <a:solidFill>
                  <a:srgbClr val="FFFFFF"/>
                </a:solidFill>
                <a:latin typeface="Chalkboard"/>
                <a:cs typeface="Chalkboard"/>
              </a:rPr>
              <a:t>the</a:t>
            </a:r>
            <a:r>
              <a:rPr lang="en-US" sz="3400" b="1" dirty="0" smtClean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sz="3400" b="1" dirty="0" smtClean="0">
                <a:solidFill>
                  <a:srgbClr val="FFFFFF"/>
                </a:solidFill>
                <a:latin typeface="Chalkboard"/>
                <a:cs typeface="Chalkboard"/>
              </a:rPr>
              <a:t>1950s</a:t>
            </a:r>
            <a:endParaRPr sz="3400" b="1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lvl="2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FFFF"/>
                </a:solidFill>
                <a:latin typeface="Chalkboard"/>
                <a:cs typeface="Chalkboard"/>
              </a:rPr>
              <a:t>Argued that materialism was not incompatible with living a moral life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FFFF"/>
                </a:solidFill>
                <a:latin typeface="Chalkboard"/>
                <a:cs typeface="Chalkboard"/>
              </a:rPr>
              <a:t>In 1954, “Under God was added to the Pledge of Allegiance </a:t>
            </a:r>
          </a:p>
        </p:txBody>
      </p:sp>
      <p:pic>
        <p:nvPicPr>
          <p:cNvPr id="67" name="435px-Billy_Graham_bw_photo,_April_11,_19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50695" y="3755507"/>
            <a:ext cx="2818911" cy="3881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800" b="1" spc="-144" dirty="0">
                <a:solidFill>
                  <a:srgbClr val="EEEEEE"/>
                </a:solidFill>
              </a:rPr>
              <a:t>The American Family in the Era of Containment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910291" y="2217094"/>
            <a:ext cx="4638460" cy="675890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309625">
              <a:spcBef>
                <a:spcPts val="22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B23917"/>
                </a:solidFill>
              </a:rPr>
              <a:t>The Baby Boom</a:t>
            </a:r>
          </a:p>
          <a:p>
            <a:pPr marL="672719" lvl="1" indent="-342900" defTabSz="309625">
              <a:spcBef>
                <a:spcPts val="2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1945 - 1964 (Birth control pill)</a:t>
            </a:r>
          </a:p>
          <a:p>
            <a:pPr marL="1002538" lvl="2" indent="-342900" defTabSz="309625">
              <a:spcBef>
                <a:spcPts val="2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Drop in divorces</a:t>
            </a:r>
          </a:p>
          <a:p>
            <a:pPr marL="672719" lvl="1" indent="-342900" defTabSz="309625">
              <a:spcBef>
                <a:spcPts val="2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Impact of baby boom?</a:t>
            </a:r>
          </a:p>
          <a:p>
            <a:pPr marL="1002538" lvl="2" indent="-342900" defTabSz="309625">
              <a:spcBef>
                <a:spcPts val="2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Tighter job market in the 1970s</a:t>
            </a:r>
          </a:p>
          <a:p>
            <a:pPr marL="1002538" lvl="2" indent="-342900" defTabSz="309625">
              <a:spcBef>
                <a:spcPts val="22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Health care and </a:t>
            </a:r>
            <a:r>
              <a:rPr sz="2400" b="1" dirty="0">
                <a:solidFill>
                  <a:srgbClr val="FFFFFF"/>
                </a:solidFill>
              </a:rPr>
              <a:t>Social Security issues </a:t>
            </a:r>
            <a:r>
              <a:rPr sz="2400" b="1" dirty="0" smtClean="0">
                <a:solidFill>
                  <a:srgbClr val="FFFFFF"/>
                </a:solidFill>
              </a:rPr>
              <a:t>today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804920"/>
            <a:ext cx="2197100" cy="370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2773680"/>
            <a:ext cx="3576321" cy="65125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1133</Words>
  <Application>Microsoft Office PowerPoint</Application>
  <PresentationFormat>Custom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American Typewriter</vt:lpstr>
      <vt:lpstr>Chalkboard</vt:lpstr>
      <vt:lpstr>Chalkduster</vt:lpstr>
      <vt:lpstr>Helvetica Neue</vt:lpstr>
      <vt:lpstr>Helvetica Neue Bold Condensed</vt:lpstr>
      <vt:lpstr>Superclarendon</vt:lpstr>
      <vt:lpstr>Wingdings</vt:lpstr>
      <vt:lpstr>Zapf Dingbats</vt:lpstr>
      <vt:lpstr>New_Template6</vt:lpstr>
      <vt:lpstr>America’s History Chapter 26 </vt:lpstr>
      <vt:lpstr>Postwar Prosperity and the Affluent Society</vt:lpstr>
      <vt:lpstr>Postwar Prosperity and the Affluent Society</vt:lpstr>
      <vt:lpstr>Postwar Prosperity and the Affluent Society</vt:lpstr>
      <vt:lpstr>Postwar Prosperity and the Affluent Society</vt:lpstr>
      <vt:lpstr>Postwar Prosperity and the Affluent Society</vt:lpstr>
      <vt:lpstr>Postwar Prosperity and the Affluent Society</vt:lpstr>
      <vt:lpstr>Postwar Prosperity and the Affluent Society</vt:lpstr>
      <vt:lpstr>The American Family in the Era of Containment</vt:lpstr>
      <vt:lpstr>The American Family in the Era of Containment</vt:lpstr>
      <vt:lpstr>The American Family in the Era of Containment</vt:lpstr>
      <vt:lpstr>The American Family in the Era of Containment</vt:lpstr>
      <vt:lpstr>A Suburban Nation</vt:lpstr>
      <vt:lpstr>A Suburban Nation</vt:lpstr>
      <vt:lpstr>A Suburban Nation</vt:lpstr>
      <vt:lpstr>A Suburban Nation</vt:lpstr>
      <vt:lpstr>A Suburban Nation</vt:lpstr>
      <vt:lpstr>The 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Review, America’s History, 8th Edition</dc:title>
  <dc:creator>Alian, Justin</dc:creator>
  <cp:lastModifiedBy>Alian, Justin</cp:lastModifiedBy>
  <cp:revision>13</cp:revision>
  <dcterms:modified xsi:type="dcterms:W3CDTF">2016-03-17T14:51:25Z</dcterms:modified>
</cp:coreProperties>
</file>